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erebri" charset="1" panose="00000500000000000000"/>
      <p:regular r:id="rId10"/>
    </p:embeddedFont>
    <p:embeddedFont>
      <p:font typeface="Cerebri Bold" charset="1" panose="00000800000000000000"/>
      <p:regular r:id="rId11"/>
    </p:embeddedFont>
    <p:embeddedFont>
      <p:font typeface="Cerebri Italics" charset="1" panose="00000500000000000000"/>
      <p:regular r:id="rId12"/>
    </p:embeddedFont>
    <p:embeddedFont>
      <p:font typeface="Cerebri Bold Italics" charset="1" panose="000008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Maven Pro Bold" charset="1" panose="00000800000000000000"/>
      <p:regular r:id="rId18"/>
    </p:embeddedFont>
    <p:embeddedFont>
      <p:font typeface="Maven Pro Bold Bold" charset="1" panose="00000A00000000000000"/>
      <p:regular r:id="rId19"/>
    </p:embeddedFont>
    <p:embeddedFont>
      <p:font typeface="Maven Pro Regular" charset="1" panose="00000500000000000000"/>
      <p:regular r:id="rId20"/>
    </p:embeddedFont>
    <p:embeddedFont>
      <p:font typeface="Maven Pro Regular Bold"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1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20.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2735309" cy="10287000"/>
            <a:chOff x="0" y="0"/>
            <a:chExt cx="11320272" cy="9143998"/>
          </a:xfrm>
        </p:grpSpPr>
        <p:sp>
          <p:nvSpPr>
            <p:cNvPr name="Freeform 3" id="3"/>
            <p:cNvSpPr/>
            <p:nvPr/>
          </p:nvSpPr>
          <p:spPr>
            <a:xfrm>
              <a:off x="0" y="0"/>
              <a:ext cx="11320272" cy="9144000"/>
            </a:xfrm>
            <a:custGeom>
              <a:avLst/>
              <a:gdLst/>
              <a:ahLst/>
              <a:cxnLst/>
              <a:rect r="r" b="b" t="t" l="l"/>
              <a:pathLst>
                <a:path h="9144000" w="11320272">
                  <a:moveTo>
                    <a:pt x="0" y="0"/>
                  </a:moveTo>
                  <a:lnTo>
                    <a:pt x="0" y="9144000"/>
                  </a:lnTo>
                  <a:lnTo>
                    <a:pt x="2175383" y="9144000"/>
                  </a:lnTo>
                  <a:lnTo>
                    <a:pt x="11320272" y="0"/>
                  </a:lnTo>
                  <a:close/>
                </a:path>
              </a:pathLst>
            </a:custGeom>
            <a:blipFill>
              <a:blip r:embed="rId2"/>
              <a:stretch>
                <a:fillRect l="-37358" r="0" t="-7410" b="-5955"/>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0">
            <a:off x="0" y="5328413"/>
            <a:ext cx="4958587" cy="4958587"/>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850847" y="0"/>
            <a:ext cx="5623289" cy="4733787"/>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002684" y="4639849"/>
            <a:ext cx="2914838" cy="1900981"/>
          </a:xfrm>
          <a:prstGeom prst="rect">
            <a:avLst/>
          </a:prstGeom>
        </p:spPr>
      </p:pic>
      <p:sp>
        <p:nvSpPr>
          <p:cNvPr name="AutoShape 7" id="7"/>
          <p:cNvSpPr/>
          <p:nvPr/>
        </p:nvSpPr>
        <p:spPr>
          <a:xfrm rot="0">
            <a:off x="16921942" y="8094515"/>
            <a:ext cx="337358" cy="0"/>
          </a:xfrm>
          <a:prstGeom prst="line">
            <a:avLst/>
          </a:prstGeom>
          <a:ln cap="rnd" w="47625">
            <a:solidFill>
              <a:srgbClr val="496FF7"/>
            </a:solidFill>
            <a:prstDash val="solid"/>
            <a:headEnd type="none" len="sm" w="sm"/>
            <a:tailEnd type="none" len="sm" w="sm"/>
          </a:ln>
        </p:spPr>
      </p:sp>
      <p:sp>
        <p:nvSpPr>
          <p:cNvPr name="TextBox 8" id="8"/>
          <p:cNvSpPr txBox="true"/>
          <p:nvPr/>
        </p:nvSpPr>
        <p:spPr>
          <a:xfrm rot="0">
            <a:off x="9660472" y="4211361"/>
            <a:ext cx="8172635" cy="3667125"/>
          </a:xfrm>
          <a:prstGeom prst="rect">
            <a:avLst/>
          </a:prstGeom>
        </p:spPr>
        <p:txBody>
          <a:bodyPr anchor="t" rtlCol="false" tIns="0" lIns="0" bIns="0" rIns="0">
            <a:spAutoFit/>
          </a:bodyPr>
          <a:lstStyle/>
          <a:p>
            <a:pPr algn="r">
              <a:lnSpc>
                <a:spcPts val="9600"/>
              </a:lnSpc>
            </a:pPr>
            <a:r>
              <a:rPr lang="en-US" sz="8000">
                <a:solidFill>
                  <a:srgbClr val="496FF7"/>
                </a:solidFill>
                <a:latin typeface="Maven Pro Bold Bold"/>
              </a:rPr>
              <a:t>COMPUTER</a:t>
            </a:r>
          </a:p>
          <a:p>
            <a:pPr algn="r">
              <a:lnSpc>
                <a:spcPts val="9600"/>
              </a:lnSpc>
            </a:pPr>
            <a:r>
              <a:rPr lang="en-US" sz="8000">
                <a:solidFill>
                  <a:srgbClr val="496FF7"/>
                </a:solidFill>
                <a:latin typeface="Maven Pro Bold Bold"/>
              </a:rPr>
              <a:t>ARCHITECTURE LAB PROJECT</a:t>
            </a:r>
          </a:p>
        </p:txBody>
      </p:sp>
      <p:sp>
        <p:nvSpPr>
          <p:cNvPr name="TextBox 9" id="9"/>
          <p:cNvSpPr txBox="true"/>
          <p:nvPr/>
        </p:nvSpPr>
        <p:spPr>
          <a:xfrm rot="0">
            <a:off x="10367058" y="8348643"/>
            <a:ext cx="7152295" cy="1285875"/>
          </a:xfrm>
          <a:prstGeom prst="rect">
            <a:avLst/>
          </a:prstGeom>
        </p:spPr>
        <p:txBody>
          <a:bodyPr anchor="t" rtlCol="false" tIns="0" lIns="0" bIns="0" rIns="0">
            <a:spAutoFit/>
          </a:bodyPr>
          <a:lstStyle/>
          <a:p>
            <a:pPr algn="r">
              <a:lnSpc>
                <a:spcPts val="5029"/>
              </a:lnSpc>
            </a:pPr>
            <a:r>
              <a:rPr lang="en-US" sz="4191">
                <a:solidFill>
                  <a:srgbClr val="000000"/>
                </a:solidFill>
                <a:latin typeface="Cerebri Bold"/>
              </a:rPr>
              <a:t>Name</a:t>
            </a:r>
            <a:r>
              <a:rPr lang="en-US" sz="4191">
                <a:solidFill>
                  <a:srgbClr val="000000"/>
                </a:solidFill>
                <a:latin typeface="Cerebri"/>
              </a:rPr>
              <a:t> - Kaushal Raj</a:t>
            </a:r>
          </a:p>
          <a:p>
            <a:pPr algn="r">
              <a:lnSpc>
                <a:spcPts val="5029"/>
              </a:lnSpc>
            </a:pPr>
            <a:r>
              <a:rPr lang="en-US" sz="4191">
                <a:solidFill>
                  <a:srgbClr val="000000"/>
                </a:solidFill>
                <a:latin typeface="Cerebri Bold"/>
              </a:rPr>
              <a:t>Roll no</a:t>
            </a:r>
            <a:r>
              <a:rPr lang="en-US" sz="4191">
                <a:solidFill>
                  <a:srgbClr val="000000"/>
                </a:solidFill>
                <a:latin typeface="Cerebri"/>
              </a:rPr>
              <a:t>. - 2001CSS36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00000">
            <a:off x="4845638" y="762573"/>
            <a:ext cx="1338093" cy="1338093"/>
          </a:xfrm>
          <a:prstGeom prst="rect">
            <a:avLst/>
          </a:prstGeom>
        </p:spPr>
      </p:pic>
      <p:pic>
        <p:nvPicPr>
          <p:cNvPr name="Picture 3" id="3"/>
          <p:cNvPicPr>
            <a:picLocks noChangeAspect="true"/>
          </p:cNvPicPr>
          <p:nvPr/>
        </p:nvPicPr>
        <p:blipFill>
          <a:blip r:embed="rId4"/>
          <a:srcRect l="0" t="0" r="0" b="1846"/>
          <a:stretch>
            <a:fillRect/>
          </a:stretch>
        </p:blipFill>
        <p:spPr>
          <a:xfrm flipH="false" flipV="false" rot="0">
            <a:off x="2409532" y="3635261"/>
            <a:ext cx="14969489" cy="4989516"/>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5400000">
            <a:off x="0" y="0"/>
            <a:ext cx="5350726" cy="5350726"/>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5400000">
            <a:off x="1136758" y="1671925"/>
            <a:ext cx="3077210" cy="2006876"/>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true" flipV="false" rot="-5400000">
            <a:off x="-445847" y="4659815"/>
            <a:ext cx="2563618" cy="1671925"/>
          </a:xfrm>
          <a:prstGeom prst="rect">
            <a:avLst/>
          </a:prstGeom>
        </p:spPr>
      </p:pic>
      <p:pic>
        <p:nvPicPr>
          <p:cNvPr name="Picture 7" id="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5048496" y="984534"/>
            <a:ext cx="932377" cy="941795"/>
          </a:xfrm>
          <a:prstGeom prst="rect">
            <a:avLst/>
          </a:prstGeom>
        </p:spPr>
      </p:pic>
      <p:sp>
        <p:nvSpPr>
          <p:cNvPr name="TextBox 8" id="8"/>
          <p:cNvSpPr txBox="true"/>
          <p:nvPr/>
        </p:nvSpPr>
        <p:spPr>
          <a:xfrm rot="0">
            <a:off x="6847305" y="975009"/>
            <a:ext cx="2638972" cy="857250"/>
          </a:xfrm>
          <a:prstGeom prst="rect">
            <a:avLst/>
          </a:prstGeom>
        </p:spPr>
        <p:txBody>
          <a:bodyPr anchor="t" rtlCol="false" tIns="0" lIns="0" bIns="0" rIns="0">
            <a:spAutoFit/>
          </a:bodyPr>
          <a:lstStyle/>
          <a:p>
            <a:pPr algn="ctr">
              <a:lnSpc>
                <a:spcPts val="6719"/>
              </a:lnSpc>
            </a:pPr>
            <a:r>
              <a:rPr lang="en-US" sz="5599">
                <a:solidFill>
                  <a:srgbClr val="496FF7"/>
                </a:solidFill>
                <a:latin typeface="Maven Pro Bold Bold"/>
              </a:rPr>
              <a:t>Circuit: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5309534" y="8239305"/>
            <a:ext cx="2978466" cy="2047695"/>
          </a:xfrm>
          <a:prstGeom prst="rect">
            <a:avLst/>
          </a:prstGeom>
        </p:spPr>
      </p:pic>
      <p:sp>
        <p:nvSpPr>
          <p:cNvPr name="TextBox 3" id="3"/>
          <p:cNvSpPr txBox="true"/>
          <p:nvPr/>
        </p:nvSpPr>
        <p:spPr>
          <a:xfrm rot="0">
            <a:off x="3943776" y="3624981"/>
            <a:ext cx="10885341" cy="1975810"/>
          </a:xfrm>
          <a:prstGeom prst="rect">
            <a:avLst/>
          </a:prstGeom>
        </p:spPr>
        <p:txBody>
          <a:bodyPr anchor="t" rtlCol="false" tIns="0" lIns="0" bIns="0" rIns="0">
            <a:spAutoFit/>
          </a:bodyPr>
          <a:lstStyle/>
          <a:p>
            <a:pPr algn="ctr">
              <a:lnSpc>
                <a:spcPts val="15407"/>
              </a:lnSpc>
            </a:pPr>
            <a:r>
              <a:rPr lang="en-US" sz="12839">
                <a:solidFill>
                  <a:srgbClr val="655CA6"/>
                </a:solidFill>
                <a:latin typeface="Maven Pro Bold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3971" y="876300"/>
            <a:ext cx="17149237" cy="3895725"/>
          </a:xfrm>
          <a:prstGeom prst="rect">
            <a:avLst/>
          </a:prstGeom>
        </p:spPr>
        <p:txBody>
          <a:bodyPr anchor="t" rtlCol="false" tIns="0" lIns="0" bIns="0" rIns="0">
            <a:spAutoFit/>
          </a:bodyPr>
          <a:lstStyle/>
          <a:p>
            <a:pPr algn="ctr">
              <a:lnSpc>
                <a:spcPts val="10244"/>
              </a:lnSpc>
            </a:pPr>
            <a:r>
              <a:rPr lang="en-US" sz="8536">
                <a:solidFill>
                  <a:srgbClr val="655CA6"/>
                </a:solidFill>
                <a:latin typeface="Maven Pro Bold Bold"/>
              </a:rPr>
              <a:t>Face Recognition Based Attendance System using ESP32 CAM</a:t>
            </a:r>
          </a:p>
        </p:txBody>
      </p:sp>
      <p:sp>
        <p:nvSpPr>
          <p:cNvPr name="TextBox 3" id="3"/>
          <p:cNvSpPr txBox="true"/>
          <p:nvPr/>
        </p:nvSpPr>
        <p:spPr>
          <a:xfrm rot="0">
            <a:off x="1300611" y="6549676"/>
            <a:ext cx="15370049" cy="1219200"/>
          </a:xfrm>
          <a:prstGeom prst="rect">
            <a:avLst/>
          </a:prstGeom>
        </p:spPr>
        <p:txBody>
          <a:bodyPr anchor="t" rtlCol="false" tIns="0" lIns="0" bIns="0" rIns="0">
            <a:spAutoFit/>
          </a:bodyPr>
          <a:lstStyle/>
          <a:p>
            <a:pPr algn="ctr">
              <a:lnSpc>
                <a:spcPts val="4840"/>
              </a:lnSpc>
            </a:pPr>
            <a:r>
              <a:rPr lang="en-US" sz="4034">
                <a:solidFill>
                  <a:srgbClr val="000000"/>
                </a:solidFill>
                <a:latin typeface="Cerebri"/>
              </a:rPr>
              <a:t>In this project, I had made a Face Recognition Based Attendance system using ESP32 CAM module and Python.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97552" y="5368384"/>
            <a:ext cx="976389" cy="976389"/>
          </a:xfrm>
          <a:prstGeom prst="rect">
            <a:avLst/>
          </a:prstGeom>
        </p:spPr>
      </p:pic>
      <p:sp>
        <p:nvSpPr>
          <p:cNvPr name="TextBox 5" id="5"/>
          <p:cNvSpPr txBox="true"/>
          <p:nvPr/>
        </p:nvSpPr>
        <p:spPr>
          <a:xfrm rot="0">
            <a:off x="1848026" y="5485103"/>
            <a:ext cx="5572423" cy="742950"/>
          </a:xfrm>
          <a:prstGeom prst="rect">
            <a:avLst/>
          </a:prstGeom>
        </p:spPr>
        <p:txBody>
          <a:bodyPr anchor="t" rtlCol="false" tIns="0" lIns="0" bIns="0" rIns="0">
            <a:spAutoFit/>
          </a:bodyPr>
          <a:lstStyle/>
          <a:p>
            <a:pPr>
              <a:lnSpc>
                <a:spcPts val="5879"/>
              </a:lnSpc>
            </a:pPr>
            <a:r>
              <a:rPr lang="en-US" sz="4899">
                <a:solidFill>
                  <a:srgbClr val="496FF7"/>
                </a:solidFill>
                <a:latin typeface="Maven Pro Bold"/>
              </a:rPr>
              <a:t>Project 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7137556" cy="713755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5400000">
            <a:off x="1516369" y="2230250"/>
            <a:ext cx="4104819" cy="2677056"/>
          </a:xfrm>
          <a:prstGeom prst="rect">
            <a:avLst/>
          </a:prstGeom>
        </p:spPr>
      </p:pic>
      <p:grpSp>
        <p:nvGrpSpPr>
          <p:cNvPr name="Group 4" id="4"/>
          <p:cNvGrpSpPr>
            <a:grpSpLocks noChangeAspect="true"/>
          </p:cNvGrpSpPr>
          <p:nvPr/>
        </p:nvGrpSpPr>
        <p:grpSpPr>
          <a:xfrm rot="0">
            <a:off x="11115937" y="3079719"/>
            <a:ext cx="7172063" cy="7172063"/>
            <a:chOff x="0" y="0"/>
            <a:chExt cx="6350000" cy="6350000"/>
          </a:xfrm>
        </p:grpSpPr>
        <p:sp>
          <p:nvSpPr>
            <p:cNvPr name="Freeform 5" id="5"/>
            <p:cNvSpPr/>
            <p:nvPr/>
          </p:nvSpPr>
          <p:spPr>
            <a:xfrm>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6"/>
              <a:stretch>
                <a:fillRect l="-25333" r="-25333" t="0" b="0"/>
              </a:stretch>
            </a:blipFill>
          </p:spPr>
        </p:sp>
      </p:grpSp>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5400000">
            <a:off x="-594733" y="6215921"/>
            <a:ext cx="3419717" cy="2230250"/>
          </a:xfrm>
          <a:prstGeom prst="rect">
            <a:avLst/>
          </a:prstGeom>
        </p:spPr>
      </p:pic>
      <p:sp>
        <p:nvSpPr>
          <p:cNvPr name="TextBox 7" id="7"/>
          <p:cNvSpPr txBox="true"/>
          <p:nvPr/>
        </p:nvSpPr>
        <p:spPr>
          <a:xfrm rot="0">
            <a:off x="5192505" y="3079719"/>
            <a:ext cx="8758684" cy="752475"/>
          </a:xfrm>
          <a:prstGeom prst="rect">
            <a:avLst/>
          </a:prstGeom>
        </p:spPr>
        <p:txBody>
          <a:bodyPr anchor="t" rtlCol="false" tIns="0" lIns="0" bIns="0" rIns="0">
            <a:spAutoFit/>
          </a:bodyPr>
          <a:lstStyle/>
          <a:p>
            <a:pPr algn="ctr">
              <a:lnSpc>
                <a:spcPts val="5999"/>
              </a:lnSpc>
            </a:pPr>
            <a:r>
              <a:rPr lang="en-US" sz="4999">
                <a:solidFill>
                  <a:srgbClr val="655CA6"/>
                </a:solidFill>
                <a:latin typeface="Maven Pro Bold"/>
              </a:rPr>
              <a:t>The Components Used</a:t>
            </a:r>
          </a:p>
        </p:txBody>
      </p:sp>
      <p:sp>
        <p:nvSpPr>
          <p:cNvPr name="TextBox 8" id="8"/>
          <p:cNvSpPr txBox="true"/>
          <p:nvPr/>
        </p:nvSpPr>
        <p:spPr>
          <a:xfrm rot="0">
            <a:off x="5902483" y="4164113"/>
            <a:ext cx="9206061" cy="5579080"/>
          </a:xfrm>
          <a:prstGeom prst="rect">
            <a:avLst/>
          </a:prstGeom>
        </p:spPr>
        <p:txBody>
          <a:bodyPr anchor="t" rtlCol="false" tIns="0" lIns="0" bIns="0" rIns="0">
            <a:spAutoFit/>
          </a:bodyPr>
          <a:lstStyle/>
          <a:p>
            <a:pPr marL="792644" indent="-396322" lvl="1">
              <a:lnSpc>
                <a:spcPts val="5507"/>
              </a:lnSpc>
              <a:buFont typeface="Arial"/>
              <a:buChar char="•"/>
            </a:pPr>
            <a:r>
              <a:rPr lang="en-US" sz="3671">
                <a:solidFill>
                  <a:srgbClr val="000000"/>
                </a:solidFill>
                <a:latin typeface="Maven Pro Regular Bold"/>
              </a:rPr>
              <a:t>ESP32-CAM Module</a:t>
            </a:r>
          </a:p>
          <a:p>
            <a:pPr marL="792644" indent="-396322" lvl="1">
              <a:lnSpc>
                <a:spcPts val="5507"/>
              </a:lnSpc>
              <a:buFont typeface="Arial"/>
              <a:buChar char="•"/>
            </a:pPr>
            <a:r>
              <a:rPr lang="en-US" sz="3671">
                <a:solidFill>
                  <a:srgbClr val="000000"/>
                </a:solidFill>
                <a:latin typeface="Maven Pro Regular Bold"/>
              </a:rPr>
              <a:t>ESP32-CAM-MB MICRO USB Module</a:t>
            </a:r>
          </a:p>
          <a:p>
            <a:pPr marL="792644" indent="-396322" lvl="1">
              <a:lnSpc>
                <a:spcPts val="5507"/>
              </a:lnSpc>
              <a:buFont typeface="Arial"/>
              <a:buChar char="•"/>
            </a:pPr>
            <a:r>
              <a:rPr lang="en-US" sz="3671">
                <a:solidFill>
                  <a:srgbClr val="000000"/>
                </a:solidFill>
                <a:latin typeface="Maven Pro Regular Bold"/>
              </a:rPr>
              <a:t>USB CABLE</a:t>
            </a:r>
          </a:p>
          <a:p>
            <a:pPr marL="792644" indent="-396322" lvl="1">
              <a:lnSpc>
                <a:spcPts val="5507"/>
              </a:lnSpc>
              <a:buFont typeface="Arial"/>
              <a:buChar char="•"/>
            </a:pPr>
            <a:r>
              <a:rPr lang="en-US" sz="3671">
                <a:solidFill>
                  <a:srgbClr val="000000"/>
                </a:solidFill>
                <a:latin typeface="Maven Pro Regular Bold"/>
              </a:rPr>
              <a:t>JUMPER WIRES</a:t>
            </a:r>
          </a:p>
          <a:p>
            <a:pPr>
              <a:lnSpc>
                <a:spcPts val="5507"/>
              </a:lnSpc>
            </a:pPr>
          </a:p>
          <a:p>
            <a:pPr>
              <a:lnSpc>
                <a:spcPts val="5507"/>
              </a:lnSpc>
            </a:pPr>
          </a:p>
          <a:p>
            <a:pPr>
              <a:lnSpc>
                <a:spcPts val="5507"/>
              </a:lnSpc>
            </a:pPr>
          </a:p>
          <a:p>
            <a:pPr>
              <a:lnSpc>
                <a:spcPts val="550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69" t="0" r="769" b="0"/>
          <a:stretch>
            <a:fillRect/>
          </a:stretch>
        </p:blipFill>
        <p:spPr>
          <a:xfrm flipH="false" flipV="false" rot="0">
            <a:off x="2221871" y="3598302"/>
            <a:ext cx="9738300" cy="558487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5400000">
            <a:off x="0" y="0"/>
            <a:ext cx="5420869" cy="542086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5400000">
            <a:off x="1151660" y="1693842"/>
            <a:ext cx="3117550" cy="2033185"/>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5400000">
            <a:off x="-451691" y="4720901"/>
            <a:ext cx="2597225" cy="1693842"/>
          </a:xfrm>
          <a:prstGeom prst="rect">
            <a:avLst/>
          </a:prstGeom>
        </p:spPr>
      </p:pic>
      <p:sp>
        <p:nvSpPr>
          <p:cNvPr name="TextBox 6" id="6"/>
          <p:cNvSpPr txBox="true"/>
          <p:nvPr/>
        </p:nvSpPr>
        <p:spPr>
          <a:xfrm rot="0">
            <a:off x="6194072" y="1340637"/>
            <a:ext cx="8758684" cy="752475"/>
          </a:xfrm>
          <a:prstGeom prst="rect">
            <a:avLst/>
          </a:prstGeom>
        </p:spPr>
        <p:txBody>
          <a:bodyPr anchor="t" rtlCol="false" tIns="0" lIns="0" bIns="0" rIns="0">
            <a:spAutoFit/>
          </a:bodyPr>
          <a:lstStyle/>
          <a:p>
            <a:pPr algn="ctr">
              <a:lnSpc>
                <a:spcPts val="5999"/>
              </a:lnSpc>
            </a:pPr>
            <a:r>
              <a:rPr lang="en-US" sz="4999">
                <a:solidFill>
                  <a:srgbClr val="496FF7"/>
                </a:solidFill>
                <a:latin typeface="Maven Pro Bold"/>
              </a:rPr>
              <a:t>    ESP32-CAM </a:t>
            </a:r>
          </a:p>
        </p:txBody>
      </p:sp>
      <p:grpSp>
        <p:nvGrpSpPr>
          <p:cNvPr name="Group 7" id="7"/>
          <p:cNvGrpSpPr/>
          <p:nvPr/>
        </p:nvGrpSpPr>
        <p:grpSpPr>
          <a:xfrm rot="-2700000">
            <a:off x="7306437" y="1089485"/>
            <a:ext cx="1386011" cy="1386011"/>
            <a:chOff x="0" y="0"/>
            <a:chExt cx="1913890" cy="1913890"/>
          </a:xfrm>
        </p:grpSpPr>
        <p:sp>
          <p:nvSpPr>
            <p:cNvPr name="Freeform 8" id="8"/>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solidFill>
          </p:spPr>
        </p:sp>
      </p:grpSp>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00000">
            <a:off x="7448617" y="1231665"/>
            <a:ext cx="1101650" cy="1101650"/>
          </a:xfrm>
          <a:prstGeom prst="rect">
            <a:avLst/>
          </a:prstGeom>
        </p:spPr>
      </p:pic>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7594630" y="1366086"/>
            <a:ext cx="832809" cy="832809"/>
          </a:xfrm>
          <a:prstGeom prst="rect">
            <a:avLst/>
          </a:prstGeom>
        </p:spPr>
      </p:pic>
      <p:sp>
        <p:nvSpPr>
          <p:cNvPr name="TextBox 11" id="11"/>
          <p:cNvSpPr txBox="true"/>
          <p:nvPr/>
        </p:nvSpPr>
        <p:spPr>
          <a:xfrm rot="0">
            <a:off x="11960171" y="2695873"/>
            <a:ext cx="6327829" cy="7591127"/>
          </a:xfrm>
          <a:prstGeom prst="rect">
            <a:avLst/>
          </a:prstGeom>
        </p:spPr>
        <p:txBody>
          <a:bodyPr anchor="t" rtlCol="false" tIns="0" lIns="0" bIns="0" rIns="0">
            <a:spAutoFit/>
          </a:bodyPr>
          <a:lstStyle/>
          <a:p>
            <a:pPr marL="541440" indent="-270720" lvl="1">
              <a:lnSpc>
                <a:spcPts val="3761"/>
              </a:lnSpc>
              <a:buFont typeface="Arial"/>
              <a:buChar char="•"/>
            </a:pPr>
            <a:r>
              <a:rPr lang="en-US" sz="2507">
                <a:solidFill>
                  <a:srgbClr val="000000"/>
                </a:solidFill>
                <a:latin typeface="Cerebri"/>
              </a:rPr>
              <a:t>The ESP32-CAM is a development board that has a WIFI+ Bluetooth development board based on the ESP32 chip with the additional option of using a camera.</a:t>
            </a:r>
          </a:p>
          <a:p>
            <a:pPr marL="541440" indent="-270720" lvl="1">
              <a:lnSpc>
                <a:spcPts val="3761"/>
              </a:lnSpc>
              <a:buFont typeface="Arial"/>
              <a:buChar char="•"/>
            </a:pPr>
            <a:r>
              <a:rPr lang="en-US" sz="2507">
                <a:solidFill>
                  <a:srgbClr val="000000"/>
                </a:solidFill>
                <a:latin typeface="Cerebri"/>
              </a:rPr>
              <a:t>It is ideal for various IoT applications. with the OV2640 camera, microSD card slot, and several GPIOs to connect peripherals onboard you can create unlimited ideas and IoT Projects, such as home intelligent devices, industrial wireless control, wireless monitoring, QR wireless identification, wireless positioning system signals, and other Internet of Things applications.</a:t>
            </a:r>
          </a:p>
          <a:p>
            <a:pPr>
              <a:lnSpc>
                <a:spcPts val="3761"/>
              </a:lnSpc>
            </a:pPr>
          </a:p>
        </p:txBody>
      </p:sp>
      <p:sp>
        <p:nvSpPr>
          <p:cNvPr name="TextBox 12" id="12"/>
          <p:cNvSpPr txBox="true"/>
          <p:nvPr/>
        </p:nvSpPr>
        <p:spPr>
          <a:xfrm rot="0">
            <a:off x="3968496" y="9173255"/>
            <a:ext cx="4451152" cy="580389"/>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Bold"/>
              </a:rPr>
              <a:t>Pinout of the Module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801" b="0"/>
          <a:stretch>
            <a:fillRect/>
          </a:stretch>
        </p:blipFill>
        <p:spPr>
          <a:xfrm flipH="false" flipV="false" rot="0">
            <a:off x="1764793" y="4108961"/>
            <a:ext cx="10640213" cy="490219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5400000">
            <a:off x="0" y="0"/>
            <a:ext cx="5647935" cy="5647935"/>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5400000">
            <a:off x="1199900" y="1764793"/>
            <a:ext cx="3248135" cy="211834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5400000">
            <a:off x="-470611" y="4918646"/>
            <a:ext cx="2706015" cy="1764793"/>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594630" y="1366086"/>
            <a:ext cx="832809" cy="832809"/>
          </a:xfrm>
          <a:prstGeom prst="rect">
            <a:avLst/>
          </a:prstGeom>
        </p:spPr>
      </p:pic>
      <p:sp>
        <p:nvSpPr>
          <p:cNvPr name="TextBox 7" id="7"/>
          <p:cNvSpPr txBox="true"/>
          <p:nvPr/>
        </p:nvSpPr>
        <p:spPr>
          <a:xfrm rot="0">
            <a:off x="12223832" y="3242652"/>
            <a:ext cx="5892239" cy="6510993"/>
          </a:xfrm>
          <a:prstGeom prst="rect">
            <a:avLst/>
          </a:prstGeom>
        </p:spPr>
        <p:txBody>
          <a:bodyPr anchor="t" rtlCol="false" tIns="0" lIns="0" bIns="0" rIns="0">
            <a:spAutoFit/>
          </a:bodyPr>
          <a:lstStyle/>
          <a:p>
            <a:pPr>
              <a:lnSpc>
                <a:spcPts val="6311"/>
              </a:lnSpc>
            </a:pPr>
            <a:r>
              <a:rPr lang="en-US" sz="4207">
                <a:solidFill>
                  <a:srgbClr val="000000"/>
                </a:solidFill>
                <a:latin typeface="Cerebri Bold"/>
              </a:rPr>
              <a:t>Camera Specifications</a:t>
            </a:r>
          </a:p>
          <a:p>
            <a:pPr marL="541440" indent="-270720" lvl="1">
              <a:lnSpc>
                <a:spcPts val="3761"/>
              </a:lnSpc>
              <a:buFont typeface="Arial"/>
              <a:buChar char="•"/>
            </a:pPr>
            <a:r>
              <a:rPr lang="en-US" sz="2507">
                <a:solidFill>
                  <a:srgbClr val="000000"/>
                </a:solidFill>
                <a:latin typeface="Cerebri"/>
              </a:rPr>
              <a:t>The ESP32-CAM includes an OV2640 camera module. The device also supports OV7670 cameras. The OV2640 has the following specifications:</a:t>
            </a:r>
          </a:p>
          <a:p>
            <a:pPr marL="541440" indent="-270720" lvl="1">
              <a:lnSpc>
                <a:spcPts val="3761"/>
              </a:lnSpc>
              <a:buFont typeface="Arial"/>
              <a:buChar char="•"/>
            </a:pPr>
            <a:r>
              <a:rPr lang="en-US" sz="2507">
                <a:solidFill>
                  <a:srgbClr val="000000"/>
                </a:solidFill>
                <a:latin typeface="Cerebri"/>
              </a:rPr>
              <a:t>2 Megapixel sensor</a:t>
            </a:r>
          </a:p>
          <a:p>
            <a:pPr marL="541440" indent="-270720" lvl="1">
              <a:lnSpc>
                <a:spcPts val="3761"/>
              </a:lnSpc>
              <a:buFont typeface="Arial"/>
              <a:buChar char="•"/>
            </a:pPr>
            <a:r>
              <a:rPr lang="en-US" sz="2507">
                <a:solidFill>
                  <a:srgbClr val="000000"/>
                </a:solidFill>
                <a:latin typeface="Cerebri"/>
              </a:rPr>
              <a:t>Array size UXGA 1622×1200</a:t>
            </a:r>
          </a:p>
          <a:p>
            <a:pPr marL="541440" indent="-270720" lvl="1">
              <a:lnSpc>
                <a:spcPts val="3761"/>
              </a:lnSpc>
              <a:buFont typeface="Arial"/>
              <a:buChar char="•"/>
            </a:pPr>
            <a:r>
              <a:rPr lang="en-US" sz="2507">
                <a:solidFill>
                  <a:srgbClr val="000000"/>
                </a:solidFill>
                <a:latin typeface="Cerebri"/>
              </a:rPr>
              <a:t>Output formats include YUV422, YUV420, RGB565, RGB555 and 8-bit compressed data</a:t>
            </a:r>
          </a:p>
          <a:p>
            <a:pPr marL="541440" indent="-270720" lvl="1">
              <a:lnSpc>
                <a:spcPts val="3761"/>
              </a:lnSpc>
              <a:buFont typeface="Arial"/>
              <a:buChar char="•"/>
            </a:pPr>
            <a:r>
              <a:rPr lang="en-US" sz="2507">
                <a:solidFill>
                  <a:srgbClr val="000000"/>
                </a:solidFill>
                <a:latin typeface="Cerebri"/>
              </a:rPr>
              <a:t>Image transfer rate of 15 to 60 fps</a:t>
            </a:r>
          </a:p>
          <a:p>
            <a:pPr>
              <a:lnSpc>
                <a:spcPts val="3761"/>
              </a:lnSpc>
            </a:pPr>
          </a:p>
        </p:txBody>
      </p:sp>
      <p:sp>
        <p:nvSpPr>
          <p:cNvPr name="TextBox 8" id="8"/>
          <p:cNvSpPr txBox="true"/>
          <p:nvPr/>
        </p:nvSpPr>
        <p:spPr>
          <a:xfrm rot="0">
            <a:off x="2760681" y="9173255"/>
            <a:ext cx="6866781" cy="580389"/>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Bold"/>
              </a:rPr>
              <a:t>Hardware Included on the Board</a:t>
            </a:r>
          </a:p>
        </p:txBody>
      </p:sp>
      <p:sp>
        <p:nvSpPr>
          <p:cNvPr name="TextBox 9" id="9"/>
          <p:cNvSpPr txBox="true"/>
          <p:nvPr/>
        </p:nvSpPr>
        <p:spPr>
          <a:xfrm rot="0">
            <a:off x="4764658" y="1406253"/>
            <a:ext cx="8758684" cy="752475"/>
          </a:xfrm>
          <a:prstGeom prst="rect">
            <a:avLst/>
          </a:prstGeom>
        </p:spPr>
        <p:txBody>
          <a:bodyPr anchor="t" rtlCol="false" tIns="0" lIns="0" bIns="0" rIns="0">
            <a:spAutoFit/>
          </a:bodyPr>
          <a:lstStyle/>
          <a:p>
            <a:pPr algn="ctr">
              <a:lnSpc>
                <a:spcPts val="5999"/>
              </a:lnSpc>
            </a:pPr>
            <a:r>
              <a:rPr lang="en-US" sz="4999">
                <a:solidFill>
                  <a:srgbClr val="655CA6"/>
                </a:solidFill>
                <a:latin typeface="Maven Pro Bold"/>
              </a:rPr>
              <a:t>Components Details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90168" y="2655528"/>
            <a:ext cx="7527865" cy="6237634"/>
            <a:chOff x="0" y="0"/>
            <a:chExt cx="10037154" cy="8316845"/>
          </a:xfrm>
        </p:grpSpPr>
        <p:pic>
          <p:nvPicPr>
            <p:cNvPr name="Picture 3" id="3"/>
            <p:cNvPicPr>
              <a:picLocks noChangeAspect="true"/>
            </p:cNvPicPr>
            <p:nvPr/>
          </p:nvPicPr>
          <p:blipFill>
            <a:blip r:embed="rId2"/>
            <a:srcRect l="0" t="8569" r="0" b="8569"/>
            <a:stretch>
              <a:fillRect/>
            </a:stretch>
          </p:blipFill>
          <p:spPr>
            <a:xfrm>
              <a:off x="0" y="0"/>
              <a:ext cx="10037154" cy="8316845"/>
            </a:xfrm>
            <a:prstGeom prst="rect">
              <a:avLst/>
            </a:prstGeom>
          </p:spPr>
        </p:pic>
      </p:grpSp>
      <p:sp>
        <p:nvSpPr>
          <p:cNvPr name="TextBox 4" id="4"/>
          <p:cNvSpPr txBox="true"/>
          <p:nvPr/>
        </p:nvSpPr>
        <p:spPr>
          <a:xfrm rot="0">
            <a:off x="9614435" y="2646003"/>
            <a:ext cx="7525937" cy="1285875"/>
          </a:xfrm>
          <a:prstGeom prst="rect">
            <a:avLst/>
          </a:prstGeom>
        </p:spPr>
        <p:txBody>
          <a:bodyPr anchor="t" rtlCol="false" tIns="0" lIns="0" bIns="0" rIns="0">
            <a:spAutoFit/>
          </a:bodyPr>
          <a:lstStyle/>
          <a:p>
            <a:pPr algn="ctr">
              <a:lnSpc>
                <a:spcPts val="5040"/>
              </a:lnSpc>
            </a:pPr>
            <a:r>
              <a:rPr lang="en-US" sz="4200">
                <a:solidFill>
                  <a:srgbClr val="278BEA"/>
                </a:solidFill>
                <a:latin typeface="Maven Pro Bold"/>
              </a:rPr>
              <a:t>ESP32-CAM-MB camera module</a:t>
            </a:r>
          </a:p>
        </p:txBody>
      </p:sp>
      <p:sp>
        <p:nvSpPr>
          <p:cNvPr name="TextBox 5" id="5"/>
          <p:cNvSpPr txBox="true"/>
          <p:nvPr/>
        </p:nvSpPr>
        <p:spPr>
          <a:xfrm rot="0">
            <a:off x="9144000" y="4199535"/>
            <a:ext cx="8466807" cy="5282897"/>
          </a:xfrm>
          <a:prstGeom prst="rect">
            <a:avLst/>
          </a:prstGeom>
        </p:spPr>
        <p:txBody>
          <a:bodyPr anchor="t" rtlCol="false" tIns="0" lIns="0" bIns="0" rIns="0">
            <a:spAutoFit/>
          </a:bodyPr>
          <a:lstStyle/>
          <a:p>
            <a:pPr marL="549562" indent="-274781" lvl="1">
              <a:lnSpc>
                <a:spcPts val="3818"/>
              </a:lnSpc>
              <a:buFont typeface="Arial"/>
              <a:buChar char="•"/>
            </a:pPr>
            <a:r>
              <a:rPr lang="en-US" sz="2545">
                <a:solidFill>
                  <a:srgbClr val="000000"/>
                </a:solidFill>
                <a:latin typeface="Cerebri"/>
              </a:rPr>
              <a:t>The ESP32-CAM AI-Thinker MB programmer is a shield that you attach to your ESP32-CAM board GPIOs. The following image shows the programmer and the ESP32-CAM side by side.</a:t>
            </a:r>
          </a:p>
          <a:p>
            <a:pPr marL="549562" indent="-274781" lvl="1">
              <a:lnSpc>
                <a:spcPts val="3818"/>
              </a:lnSpc>
              <a:buFont typeface="Arial"/>
              <a:buChar char="•"/>
            </a:pPr>
            <a:r>
              <a:rPr lang="en-US" sz="2545">
                <a:solidFill>
                  <a:srgbClr val="000000"/>
                </a:solidFill>
                <a:latin typeface="Cerebri"/>
              </a:rPr>
              <a:t>The programmer comes with the CH340C USB to serial chip.</a:t>
            </a:r>
          </a:p>
          <a:p>
            <a:pPr marL="549562" indent="-274781" lvl="1">
              <a:lnSpc>
                <a:spcPts val="3818"/>
              </a:lnSpc>
              <a:buFont typeface="Arial"/>
              <a:buChar char="•"/>
            </a:pPr>
            <a:r>
              <a:rPr lang="en-US" sz="2545">
                <a:solidFill>
                  <a:srgbClr val="000000"/>
                </a:solidFill>
                <a:latin typeface="Cerebri"/>
              </a:rPr>
              <a:t>This allows you to program the ESP32-CAM using the USB port on the shield.</a:t>
            </a:r>
          </a:p>
          <a:p>
            <a:pPr marL="549562" indent="-274781" lvl="1">
              <a:lnSpc>
                <a:spcPts val="3818"/>
              </a:lnSpc>
              <a:buFont typeface="Arial"/>
              <a:buChar char="•"/>
            </a:pPr>
            <a:r>
              <a:rPr lang="en-US" sz="2545">
                <a:solidFill>
                  <a:srgbClr val="000000"/>
                </a:solidFill>
                <a:latin typeface="Cerebri"/>
              </a:rPr>
              <a:t>Additionally, the shield also comes with a RESET and a BOOT (IO0) buttons. This may be useful to easily reset the ESP32-CAM or put it into flashing mode.</a:t>
            </a:r>
          </a:p>
        </p:txBody>
      </p:sp>
      <p:sp>
        <p:nvSpPr>
          <p:cNvPr name="TextBox 6" id="6"/>
          <p:cNvSpPr txBox="true"/>
          <p:nvPr/>
        </p:nvSpPr>
        <p:spPr>
          <a:xfrm rot="0">
            <a:off x="4493085" y="1022364"/>
            <a:ext cx="8758684" cy="752475"/>
          </a:xfrm>
          <a:prstGeom prst="rect">
            <a:avLst/>
          </a:prstGeom>
        </p:spPr>
        <p:txBody>
          <a:bodyPr anchor="t" rtlCol="false" tIns="0" lIns="0" bIns="0" rIns="0">
            <a:spAutoFit/>
          </a:bodyPr>
          <a:lstStyle/>
          <a:p>
            <a:pPr algn="ctr">
              <a:lnSpc>
                <a:spcPts val="5999"/>
              </a:lnSpc>
            </a:pPr>
            <a:r>
              <a:rPr lang="en-US" sz="4999">
                <a:solidFill>
                  <a:srgbClr val="655CA6"/>
                </a:solidFill>
                <a:latin typeface="Maven Pro Bold"/>
              </a:rPr>
              <a:t>Components Details</a:t>
            </a:r>
          </a:p>
        </p:txBody>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5400000">
            <a:off x="0" y="0"/>
            <a:ext cx="6113747" cy="6113747"/>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5400000">
            <a:off x="-509425" y="5324311"/>
            <a:ext cx="2929194" cy="1910344"/>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5400000">
            <a:off x="1383551" y="2186903"/>
            <a:ext cx="3248135" cy="211834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2479646" y="0"/>
            <a:ext cx="5808354" cy="580835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10800000">
            <a:off x="10594440" y="0"/>
            <a:ext cx="3388556" cy="2209928"/>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10800000">
            <a:off x="13790566" y="2209928"/>
            <a:ext cx="2787189" cy="1817732"/>
          </a:xfrm>
          <a:prstGeom prst="rect">
            <a:avLst/>
          </a:prstGeom>
        </p:spPr>
      </p:pic>
      <p:pic>
        <p:nvPicPr>
          <p:cNvPr name="Picture 5" id="5"/>
          <p:cNvPicPr>
            <a:picLocks noChangeAspect="true"/>
          </p:cNvPicPr>
          <p:nvPr/>
        </p:nvPicPr>
        <p:blipFill>
          <a:blip r:embed="rId8"/>
          <a:srcRect l="0" t="0" r="0" b="9258"/>
          <a:stretch>
            <a:fillRect/>
          </a:stretch>
        </p:blipFill>
        <p:spPr>
          <a:xfrm flipH="false" flipV="false" rot="0">
            <a:off x="1345087" y="2414051"/>
            <a:ext cx="9771058" cy="4610547"/>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8964493" y="5267818"/>
            <a:ext cx="8135531" cy="3513560"/>
          </a:xfrm>
          <a:prstGeom prst="rect">
            <a:avLst/>
          </a:prstGeom>
        </p:spPr>
      </p:pic>
      <p:sp>
        <p:nvSpPr>
          <p:cNvPr name="TextBox 7" id="7"/>
          <p:cNvSpPr txBox="true"/>
          <p:nvPr/>
        </p:nvSpPr>
        <p:spPr>
          <a:xfrm rot="0">
            <a:off x="1345087" y="992004"/>
            <a:ext cx="5940885" cy="828675"/>
          </a:xfrm>
          <a:prstGeom prst="rect">
            <a:avLst/>
          </a:prstGeom>
        </p:spPr>
        <p:txBody>
          <a:bodyPr anchor="t" rtlCol="false" tIns="0" lIns="0" bIns="0" rIns="0">
            <a:spAutoFit/>
          </a:bodyPr>
          <a:lstStyle/>
          <a:p>
            <a:pPr>
              <a:lnSpc>
                <a:spcPts val="6599"/>
              </a:lnSpc>
            </a:pPr>
            <a:r>
              <a:rPr lang="en-US" sz="5499">
                <a:solidFill>
                  <a:srgbClr val="655CA6"/>
                </a:solidFill>
                <a:latin typeface="Maven Pro Bold"/>
              </a:rPr>
              <a:t>Circuit Design</a:t>
            </a:r>
          </a:p>
        </p:txBody>
      </p:sp>
      <p:sp>
        <p:nvSpPr>
          <p:cNvPr name="TextBox 8" id="8"/>
          <p:cNvSpPr txBox="true"/>
          <p:nvPr/>
        </p:nvSpPr>
        <p:spPr>
          <a:xfrm rot="0">
            <a:off x="2944323" y="8991600"/>
            <a:ext cx="11600706" cy="514350"/>
          </a:xfrm>
          <a:prstGeom prst="rect">
            <a:avLst/>
          </a:prstGeom>
        </p:spPr>
        <p:txBody>
          <a:bodyPr anchor="t" rtlCol="false" tIns="0" lIns="0" bIns="0" rIns="0">
            <a:spAutoFit/>
          </a:bodyPr>
          <a:lstStyle/>
          <a:p>
            <a:pPr algn="ctr">
              <a:lnSpc>
                <a:spcPts val="3960"/>
              </a:lnSpc>
              <a:spcBef>
                <a:spcPct val="0"/>
              </a:spcBef>
            </a:pPr>
            <a:r>
              <a:rPr lang="en-US" sz="3300">
                <a:solidFill>
                  <a:srgbClr val="000000"/>
                </a:solidFill>
                <a:latin typeface="Maven Pro Bold"/>
              </a:rPr>
              <a:t>C</a:t>
            </a:r>
            <a:r>
              <a:rPr lang="en-US" sz="3300">
                <a:solidFill>
                  <a:srgbClr val="000000"/>
                </a:solidFill>
                <a:latin typeface="Maven Pro Bold"/>
              </a:rPr>
              <a:t>onnection between FTDI Module and ESP32 CAM module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0" y="0"/>
            <a:ext cx="5090023" cy="509002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5400000">
            <a:off x="1081372" y="1590464"/>
            <a:ext cx="2927279" cy="190909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5400000">
            <a:off x="-424124" y="4432775"/>
            <a:ext cx="2438711" cy="1590464"/>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4111995" y="2534301"/>
            <a:ext cx="11106903" cy="7588236"/>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2700000">
            <a:off x="5240805" y="806215"/>
            <a:ext cx="1431593" cy="1431593"/>
          </a:xfrm>
          <a:prstGeom prst="rect">
            <a:avLst/>
          </a:prstGeom>
        </p:spPr>
      </p:pic>
      <p:sp>
        <p:nvSpPr>
          <p:cNvPr name="TextBox 7" id="7"/>
          <p:cNvSpPr txBox="true"/>
          <p:nvPr/>
        </p:nvSpPr>
        <p:spPr>
          <a:xfrm rot="0">
            <a:off x="7174862" y="1145774"/>
            <a:ext cx="3938276" cy="752475"/>
          </a:xfrm>
          <a:prstGeom prst="rect">
            <a:avLst/>
          </a:prstGeom>
        </p:spPr>
        <p:txBody>
          <a:bodyPr anchor="t" rtlCol="false" tIns="0" lIns="0" bIns="0" rIns="0">
            <a:spAutoFit/>
          </a:bodyPr>
          <a:lstStyle/>
          <a:p>
            <a:pPr algn="ctr">
              <a:lnSpc>
                <a:spcPts val="5999"/>
              </a:lnSpc>
            </a:pPr>
            <a:r>
              <a:rPr lang="en-US" sz="4999">
                <a:solidFill>
                  <a:srgbClr val="655CA6"/>
                </a:solidFill>
                <a:latin typeface="Maven Pro Bold"/>
              </a:rPr>
              <a:t>Flow Chart</a:t>
            </a:r>
          </a:p>
        </p:txBody>
      </p:sp>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5387716" y="1002193"/>
            <a:ext cx="1137770" cy="103963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00000">
            <a:off x="1201046" y="842098"/>
            <a:ext cx="1754295" cy="175429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56650" y="1301909"/>
            <a:ext cx="843086" cy="834672"/>
          </a:xfrm>
          <a:prstGeom prst="rect">
            <a:avLst/>
          </a:prstGeom>
        </p:spPr>
      </p:pic>
      <p:pic>
        <p:nvPicPr>
          <p:cNvPr name="Picture 4" id="4"/>
          <p:cNvPicPr>
            <a:picLocks noChangeAspect="true"/>
          </p:cNvPicPr>
          <p:nvPr/>
        </p:nvPicPr>
        <p:blipFill>
          <a:blip r:embed="rId6"/>
          <a:srcRect l="0" t="0" r="26453" b="0"/>
          <a:stretch>
            <a:fillRect/>
          </a:stretch>
        </p:blipFill>
        <p:spPr>
          <a:xfrm flipH="false" flipV="false" rot="0">
            <a:off x="9664857" y="2256946"/>
            <a:ext cx="7594443" cy="7255042"/>
          </a:xfrm>
          <a:prstGeom prst="rect">
            <a:avLst/>
          </a:prstGeom>
        </p:spPr>
      </p:pic>
      <p:sp>
        <p:nvSpPr>
          <p:cNvPr name="TextBox 5" id="5"/>
          <p:cNvSpPr txBox="true"/>
          <p:nvPr/>
        </p:nvSpPr>
        <p:spPr>
          <a:xfrm rot="0">
            <a:off x="3779401" y="1254587"/>
            <a:ext cx="2964841" cy="742950"/>
          </a:xfrm>
          <a:prstGeom prst="rect">
            <a:avLst/>
          </a:prstGeom>
        </p:spPr>
        <p:txBody>
          <a:bodyPr anchor="t" rtlCol="false" tIns="0" lIns="0" bIns="0" rIns="0">
            <a:spAutoFit/>
          </a:bodyPr>
          <a:lstStyle/>
          <a:p>
            <a:pPr>
              <a:lnSpc>
                <a:spcPts val="5879"/>
              </a:lnSpc>
            </a:pPr>
            <a:r>
              <a:rPr lang="en-US" sz="4899">
                <a:solidFill>
                  <a:srgbClr val="496FF7"/>
                </a:solidFill>
                <a:latin typeface="Maven Pro Bold"/>
              </a:rPr>
              <a:t>Working:</a:t>
            </a:r>
          </a:p>
        </p:txBody>
      </p:sp>
      <p:sp>
        <p:nvSpPr>
          <p:cNvPr name="TextBox 6" id="6"/>
          <p:cNvSpPr txBox="true"/>
          <p:nvPr/>
        </p:nvSpPr>
        <p:spPr>
          <a:xfrm rot="0">
            <a:off x="1656650" y="3365104"/>
            <a:ext cx="7487350" cy="5048250"/>
          </a:xfrm>
          <a:prstGeom prst="rect">
            <a:avLst/>
          </a:prstGeom>
        </p:spPr>
        <p:txBody>
          <a:bodyPr anchor="t" rtlCol="false" tIns="0" lIns="0" bIns="0" rIns="0">
            <a:spAutoFit/>
          </a:bodyPr>
          <a:lstStyle/>
          <a:p>
            <a:pPr marL="798833" indent="-399416" lvl="1">
              <a:lnSpc>
                <a:spcPts val="4440"/>
              </a:lnSpc>
              <a:buFont typeface="Arial"/>
              <a:buChar char="•"/>
            </a:pPr>
            <a:r>
              <a:rPr lang="en-US" sz="3700">
                <a:solidFill>
                  <a:srgbClr val="000000"/>
                </a:solidFill>
                <a:latin typeface="Cerebri"/>
              </a:rPr>
              <a:t>In this attendance system, we will not just detect the person but also store the information of the person detected in a Microsoft Excel File. </a:t>
            </a:r>
          </a:p>
          <a:p>
            <a:pPr marL="798833" indent="-399416" lvl="1">
              <a:lnSpc>
                <a:spcPts val="4440"/>
              </a:lnSpc>
              <a:buFont typeface="Arial"/>
              <a:buChar char="•"/>
            </a:pPr>
            <a:r>
              <a:rPr lang="en-US" sz="3700">
                <a:solidFill>
                  <a:srgbClr val="000000"/>
                </a:solidFill>
                <a:latin typeface="Cerebri"/>
              </a:rPr>
              <a:t>Moreover, the duration of time they have stayed in the frame is also recorded into an excel sheet.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DAE-RxEpEzA</dc:identifier>
  <dcterms:modified xsi:type="dcterms:W3CDTF">2011-08-01T06:04:30Z</dcterms:modified>
  <cp:revision>1</cp:revision>
  <dc:title>2001CS36_Report</dc:title>
</cp:coreProperties>
</file>